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4" r:id="rId9"/>
    <p:sldId id="262" r:id="rId10"/>
    <p:sldId id="263" r:id="rId11"/>
    <p:sldId id="268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7" r:id="rId20"/>
    <p:sldId id="286" r:id="rId21"/>
    <p:sldId id="274" r:id="rId22"/>
    <p:sldId id="278" r:id="rId23"/>
    <p:sldId id="279" r:id="rId24"/>
    <p:sldId id="275" r:id="rId25"/>
    <p:sldId id="276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2" r:id="rId42"/>
    <p:sldId id="296" r:id="rId43"/>
    <p:sldId id="297" r:id="rId44"/>
    <p:sldId id="298" r:id="rId45"/>
    <p:sldId id="299" r:id="rId46"/>
    <p:sldId id="300" r:id="rId47"/>
    <p:sldId id="303" r:id="rId48"/>
    <p:sldId id="301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en-U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3E8B-CDD0-25AE-43F8-AC4D709E8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5EB7B-B276-DD85-910A-E383EFB64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D44E0-AE1F-3439-5010-D7EC2493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40650-A434-A22D-511F-FA025D0D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FCAE7-4850-F223-E1D1-B9FDE31C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162269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41D9-0410-A472-5889-863C63E6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C6E33-6D01-27BD-1F2D-ACFEFBCB6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F072C-B73F-3658-E70A-25ADBF97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B4572-3448-AAF0-197D-D1EFDB1E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9D52A-A1FC-C09C-0A9C-10B2A7AB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349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4ACD27-A128-13F1-D38F-6E9B3C5E5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9C43A-1392-5E08-E0B4-FE47DDDEC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440FC-E633-6EBA-0E70-BDE12F2D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8D20C-6C3C-C58B-275C-A197324B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34EB-495E-61EA-411A-F1D89B02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81501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4C22-3F13-7B4C-9B29-4F424E3D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EB8B-A850-B0BF-3FBE-9F420624E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43CB3-BA7A-EC98-EDB4-950B6682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2BD1-A1C3-0FE3-733A-4B32019D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1BFBE-99F4-D9F2-8FF9-984F3F1F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36547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EB2E-4F3A-BAD0-C599-76313DCE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9F730-BFAB-E749-4D44-62D2410AF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19DB8-AD37-FAE9-FDE4-9FCE5100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ED46D-CB80-0810-C035-CCB52AEC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1C01-C71C-7683-C271-6DB49DF0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8690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FC84-8D7C-1C72-60D8-D9D60E29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3EE2-4BF3-D15C-8DFC-63FF404C7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72D5F-7ED7-51B6-1DFF-0DFF71F7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F2F6-F0DD-6CCC-8B1E-355BF401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5C4FC-43AA-4114-EC41-EAB51E77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439AD-B5D1-1AEE-C7AC-506BD70C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8385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4FCC-B708-78B3-17A1-594B01AB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EA398-D308-38C9-EDD4-D28629C4B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329B2-112B-344F-EAF6-A53EA611F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45552-84E6-076B-A3A9-D66F57C71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78A663-6129-0982-B3DA-FF9C4C94F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EB7747-62B9-78FD-BBEF-32CDCC14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1719C-64F4-5185-6FAA-AE24DB15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E57CE-1BAD-EBA8-2FF4-885DFB84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8990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A3DE-B326-3572-F2B2-92F886FC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DF3A-4E47-38D2-03AE-CB932994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3C725-D38D-6529-1EDD-0F3DCD2C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BB842-505E-B9E8-584A-9BA25687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67059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31D954-B58D-8DC8-6A04-BE959CCD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85E77-A2DE-11EE-98C4-8B55F036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3225-0F77-91B5-FB5D-9C9999C2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96343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6539-018A-7640-19D8-ED81058A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A7AD-BC82-0EA8-A120-07FC6FC7C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011BD-6918-4238-A826-6D2EBE08F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D8089-155A-3C43-09E7-E58E979A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B8172-C167-43BD-19DA-70160D04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CF15C-2E9B-813C-5C93-0EA1CEA9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10628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E4EF-4683-8F41-F9C0-6F18091C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D6ED8-A110-81C0-3393-232B8EB20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5A88F-1C4C-227C-F116-2F9FE6FAA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7526-B9A8-DE55-A062-04163628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0B297-2DAF-978D-0660-6D8853CB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36506-B973-131A-BA1E-0C5D0526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83093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F2733-1AC7-4849-3466-9FBD9CA3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F0A07-F43D-8D12-1487-39A13C56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DBFFE-DCE1-0771-1536-4DB407F85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822B2-9170-436F-A4F9-458BBCD52B7D}" type="datetimeFigureOut">
              <a:rPr lang="en-UM" smtClean="0"/>
              <a:t>10/4/2023</a:t>
            </a:fld>
            <a:endParaRPr lang="en-U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346AB-8FCF-5F82-F51E-AF5D08EC3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65D33-DB9D-FCB9-6A7E-AD9AA4254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3CB82-C045-4137-A7C4-A06B90344659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10475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6438-379A-35A1-F46D-19916675B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224193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EF9C-9881-E59E-27B2-F11C96E5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/ Caching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6BE7A-B853-4F60-1516-7AA47F39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GC</a:t>
            </a:r>
          </a:p>
          <a:p>
            <a:r>
              <a:rPr lang="en-US" dirty="0"/>
              <a:t>Disk spill/slow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19872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5A87-287C-DAE6-B267-F83A83C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	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8216-97C4-F88B-231B-A80B6332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 joins</a:t>
            </a:r>
          </a:p>
          <a:p>
            <a:endParaRPr lang="en-US" dirty="0"/>
          </a:p>
          <a:p>
            <a:pPr lvl="1"/>
            <a:r>
              <a:rPr lang="en-US" dirty="0"/>
              <a:t>Sort merge</a:t>
            </a:r>
          </a:p>
          <a:p>
            <a:pPr lvl="1"/>
            <a:r>
              <a:rPr lang="en-US" dirty="0"/>
              <a:t>Both files are large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Shared Variables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1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D5C5-7157-742D-059F-B372B6EC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Variables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5566-64D2-1D05-35CB-C8A2653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Broadcasting   </a:t>
            </a:r>
            <a:r>
              <a:rPr lang="en-US" dirty="0">
                <a:sym typeface="Wingdings" panose="05000000000000000000" pitchFamily="2" charset="2"/>
              </a:rPr>
              <a:t> Show a read only data from the smaller file to larger 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Accumulators </a:t>
            </a:r>
            <a:r>
              <a:rPr lang="en-US" dirty="0">
                <a:sym typeface="Wingdings" panose="05000000000000000000" pitchFamily="2" charset="2"/>
              </a:rPr>
              <a:t> Implement counters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33996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DE84-BB24-F387-7071-882B093E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vs DF VS Dataset(only for Scala &amp; Java)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F9D0E-0621-B3D4-BBE9-9B8B7260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RDD   </a:t>
            </a:r>
            <a:r>
              <a:rPr lang="en-US" dirty="0">
                <a:sym typeface="Wingdings" panose="05000000000000000000" pitchFamily="2" charset="2"/>
              </a:rPr>
              <a:t> Low level API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=====</a:t>
            </a:r>
          </a:p>
          <a:p>
            <a:r>
              <a:rPr lang="en-US" dirty="0"/>
              <a:t>Distributed collection</a:t>
            </a:r>
          </a:p>
          <a:p>
            <a:r>
              <a:rPr lang="en-US" dirty="0"/>
              <a:t>Immutable</a:t>
            </a:r>
          </a:p>
          <a:p>
            <a:r>
              <a:rPr lang="en-US" dirty="0"/>
              <a:t>Fault tolerant</a:t>
            </a:r>
          </a:p>
          <a:p>
            <a:r>
              <a:rPr lang="en-US" dirty="0"/>
              <a:t>Lazy evaluations</a:t>
            </a:r>
          </a:p>
          <a:p>
            <a:r>
              <a:rPr lang="en-US" dirty="0"/>
              <a:t>Scala, Java, R, Python</a:t>
            </a:r>
          </a:p>
          <a:p>
            <a:r>
              <a:rPr lang="en-US" dirty="0"/>
              <a:t>Unstructured data</a:t>
            </a:r>
          </a:p>
          <a:p>
            <a:pPr marL="0" indent="0">
              <a:buNone/>
            </a:pPr>
            <a:r>
              <a:rPr lang="en-US" dirty="0"/>
              <a:t>	Disadvantage</a:t>
            </a:r>
          </a:p>
          <a:p>
            <a:pPr marL="0" indent="0">
              <a:buNone/>
            </a:pPr>
            <a:r>
              <a:rPr lang="en-US" dirty="0"/>
              <a:t>Doesn’t infer schema, optimization of code is manual</a:t>
            </a:r>
          </a:p>
          <a:p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256566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D66D-C96C-4540-079A-DCD969F5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112E-C7F3-DD54-508D-14633F36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Collection of Row objects</a:t>
            </a:r>
          </a:p>
          <a:p>
            <a:r>
              <a:rPr lang="en-US" dirty="0"/>
              <a:t>Optimization </a:t>
            </a:r>
            <a:r>
              <a:rPr lang="en-US" dirty="0">
                <a:sym typeface="Wingdings" panose="05000000000000000000" pitchFamily="2" charset="2"/>
              </a:rPr>
              <a:t> Catalyst Optimizer (Tungsten)</a:t>
            </a:r>
          </a:p>
          <a:p>
            <a:r>
              <a:rPr lang="en-US" dirty="0">
                <a:sym typeface="Wingdings" panose="05000000000000000000" pitchFamily="2" charset="2"/>
              </a:rPr>
              <a:t>Hive compatibility</a:t>
            </a:r>
          </a:p>
          <a:p>
            <a:r>
              <a:rPr lang="en-US" dirty="0">
                <a:sym typeface="Wingdings" panose="05000000000000000000" pitchFamily="2" charset="2"/>
              </a:rPr>
              <a:t>Java, Scala, Python, R</a:t>
            </a:r>
          </a:p>
          <a:p>
            <a:r>
              <a:rPr lang="en-US" dirty="0">
                <a:sym typeface="Wingdings" panose="05000000000000000000" pitchFamily="2" charset="2"/>
              </a:rPr>
              <a:t>Infer schema, it gives structure of the data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Compile time safety</a:t>
            </a:r>
          </a:p>
          <a:p>
            <a:pPr marL="0" indent="0">
              <a:buNone/>
            </a:pP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108235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18EA50-5FDD-1913-B0CC-6FB15F38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8200" y="755374"/>
            <a:ext cx="10515600" cy="5461345"/>
          </a:xfrm>
        </p:spPr>
      </p:pic>
    </p:spTree>
    <p:extLst>
      <p:ext uri="{BB962C8B-B14F-4D97-AF65-F5344CB8AC3E}">
        <p14:creationId xmlns:p14="http://schemas.microsoft.com/office/powerpoint/2010/main" val="183040904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6C52E7-5229-D9F3-07CA-6090C8E40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999" y="1192696"/>
            <a:ext cx="10356002" cy="4984267"/>
          </a:xfrm>
        </p:spPr>
      </p:pic>
    </p:spTree>
    <p:extLst>
      <p:ext uri="{BB962C8B-B14F-4D97-AF65-F5344CB8AC3E}">
        <p14:creationId xmlns:p14="http://schemas.microsoft.com/office/powerpoint/2010/main" val="262923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301E7-3C6D-0A23-3ADE-575BF0D8C2B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92509" y="652007"/>
            <a:ext cx="11350847" cy="57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9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514E5-C91E-60FB-AC46-F37997D7E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1670509" y="604838"/>
            <a:ext cx="8850982" cy="5572125"/>
          </a:xfrm>
        </p:spPr>
      </p:pic>
    </p:spTree>
    <p:extLst>
      <p:ext uri="{BB962C8B-B14F-4D97-AF65-F5344CB8AC3E}">
        <p14:creationId xmlns:p14="http://schemas.microsoft.com/office/powerpoint/2010/main" val="63604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DAD7B-B523-FC0C-B473-80AC6968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8" y="0"/>
            <a:ext cx="11877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1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3FA2-E103-4F51-B3E0-33266367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BF2B-6DD3-A7F8-0431-1D563B3D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CPU</a:t>
            </a:r>
          </a:p>
          <a:p>
            <a:endParaRPr lang="en-US" dirty="0"/>
          </a:p>
          <a:p>
            <a:r>
              <a:rPr lang="en-US" dirty="0"/>
              <a:t>Parallelization</a:t>
            </a:r>
          </a:p>
          <a:p>
            <a:endParaRPr lang="en-US" dirty="0"/>
          </a:p>
          <a:p>
            <a:pPr lvl="1"/>
            <a:r>
              <a:rPr lang="en-US" dirty="0"/>
              <a:t>Core</a:t>
            </a:r>
          </a:p>
          <a:p>
            <a:endParaRPr lang="en-US" dirty="0"/>
          </a:p>
          <a:p>
            <a:pPr lvl="1"/>
            <a:r>
              <a:rPr lang="en-US" dirty="0"/>
              <a:t>Thread</a:t>
            </a:r>
          </a:p>
          <a:p>
            <a:endParaRPr lang="en-US" dirty="0"/>
          </a:p>
          <a:p>
            <a:pPr lvl="1"/>
            <a:r>
              <a:rPr lang="en-US" dirty="0" err="1"/>
              <a:t>Vcpu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SLOT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231911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545F78-808E-C162-C430-E22DCA45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" b="3189"/>
          <a:stretch/>
        </p:blipFill>
        <p:spPr>
          <a:xfrm>
            <a:off x="1504335" y="245380"/>
            <a:ext cx="8347588" cy="60374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6351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F461D-EB77-92B7-F91A-B74E8CA65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5649" y="1022555"/>
            <a:ext cx="8929467" cy="5154408"/>
          </a:xfrm>
        </p:spPr>
      </p:pic>
    </p:spTree>
    <p:extLst>
      <p:ext uri="{BB962C8B-B14F-4D97-AF65-F5344CB8AC3E}">
        <p14:creationId xmlns:p14="http://schemas.microsoft.com/office/powerpoint/2010/main" val="2617605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87DF40-F0E9-40FC-44AC-018BA61D1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7" t="2905" r="4355" b="5962"/>
          <a:stretch/>
        </p:blipFill>
        <p:spPr>
          <a:xfrm>
            <a:off x="570270" y="324465"/>
            <a:ext cx="11090787" cy="60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326E99-4C2F-7A6F-DF9A-58370625C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" r="1371" b="2392"/>
          <a:stretch/>
        </p:blipFill>
        <p:spPr>
          <a:xfrm>
            <a:off x="0" y="314632"/>
            <a:ext cx="12024852" cy="60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2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46FC4-87D8-28B7-BA6F-675448DF5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84" y="664720"/>
            <a:ext cx="9366637" cy="5528559"/>
          </a:xfrm>
        </p:spPr>
      </p:pic>
    </p:spTree>
    <p:extLst>
      <p:ext uri="{BB962C8B-B14F-4D97-AF65-F5344CB8AC3E}">
        <p14:creationId xmlns:p14="http://schemas.microsoft.com/office/powerpoint/2010/main" val="51915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B1C15-6354-AB6C-12C3-A8A459710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04300" y="533955"/>
            <a:ext cx="6162260" cy="6088281"/>
          </a:xfrm>
        </p:spPr>
      </p:pic>
    </p:spTree>
    <p:extLst>
      <p:ext uri="{BB962C8B-B14F-4D97-AF65-F5344CB8AC3E}">
        <p14:creationId xmlns:p14="http://schemas.microsoft.com/office/powerpoint/2010/main" val="1632200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8FFD9-5435-2188-9E3D-7EC91E788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grayscl/>
          </a:blip>
          <a:srcRect r="36159" b="1997"/>
          <a:stretch/>
        </p:blipFill>
        <p:spPr>
          <a:xfrm>
            <a:off x="1574808" y="246456"/>
            <a:ext cx="8778559" cy="6365088"/>
          </a:xfrm>
        </p:spPr>
      </p:pic>
    </p:spTree>
    <p:extLst>
      <p:ext uri="{BB962C8B-B14F-4D97-AF65-F5344CB8AC3E}">
        <p14:creationId xmlns:p14="http://schemas.microsoft.com/office/powerpoint/2010/main" val="3343558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815FAA-69F0-524E-FB29-124B34C6D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80" t="6737" r="4194" b="1728"/>
          <a:stretch/>
        </p:blipFill>
        <p:spPr>
          <a:xfrm>
            <a:off x="963561" y="678426"/>
            <a:ext cx="7836310" cy="529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D07E5-3AFE-65CF-79E0-9D1BFE10AE5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97570" y="239968"/>
            <a:ext cx="8540118" cy="63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74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5287D4-74BD-BD38-EF64-217B737A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0" y="542989"/>
            <a:ext cx="11750160" cy="55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6C832-0E3E-2518-710F-2336AE10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FCDCF-109F-BE94-AE36-4DC7E7F5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  <a:p>
            <a:endParaRPr lang="en-US" dirty="0"/>
          </a:p>
          <a:p>
            <a:pPr lvl="1"/>
            <a:r>
              <a:rPr lang="en-US" dirty="0"/>
              <a:t>Vertical Scaling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Horizontal Scaling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159299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5F242-734A-ED02-BF79-8992F3E9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929"/>
            <a:ext cx="11993333" cy="53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68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F342-DEB5-4E1F-F6D7-2E6159C6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conditions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C5F8-B79F-DEAA-0643-52CDF2E3B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&amp; multiple</a:t>
            </a:r>
          </a:p>
          <a:p>
            <a:r>
              <a:rPr lang="en-US" dirty="0" err="1"/>
              <a:t>Startswith</a:t>
            </a:r>
            <a:endParaRPr lang="en-US" dirty="0"/>
          </a:p>
          <a:p>
            <a:r>
              <a:rPr lang="en-US" dirty="0" err="1"/>
              <a:t>Endswith</a:t>
            </a:r>
            <a:endParaRPr lang="en-US" dirty="0"/>
          </a:p>
          <a:p>
            <a:r>
              <a:rPr lang="en-US" dirty="0"/>
              <a:t>Contains</a:t>
            </a:r>
          </a:p>
          <a:p>
            <a:r>
              <a:rPr lang="en-US" dirty="0"/>
              <a:t>Like</a:t>
            </a:r>
          </a:p>
          <a:p>
            <a:r>
              <a:rPr lang="en-US" dirty="0"/>
              <a:t>Null values</a:t>
            </a:r>
          </a:p>
          <a:p>
            <a:r>
              <a:rPr lang="en-US" dirty="0" err="1"/>
              <a:t>isin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21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A8DAA-E538-026E-3FEC-739377F3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94735"/>
            <a:ext cx="8555929" cy="5311725"/>
          </a:xfrm>
        </p:spPr>
      </p:pic>
    </p:spTree>
    <p:extLst>
      <p:ext uri="{BB962C8B-B14F-4D97-AF65-F5344CB8AC3E}">
        <p14:creationId xmlns:p14="http://schemas.microsoft.com/office/powerpoint/2010/main" val="76796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utility commands</a:t>
            </a:r>
            <a:endParaRPr lang="en-UM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B159F-B8F3-6647-627E-1A7E66195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93" t="-153" b="-1"/>
          <a:stretch/>
        </p:blipFill>
        <p:spPr>
          <a:xfrm>
            <a:off x="838200" y="1690688"/>
            <a:ext cx="7116097" cy="4653779"/>
          </a:xfrm>
        </p:spPr>
      </p:pic>
    </p:spTree>
    <p:extLst>
      <p:ext uri="{BB962C8B-B14F-4D97-AF65-F5344CB8AC3E}">
        <p14:creationId xmlns:p14="http://schemas.microsoft.com/office/powerpoint/2010/main" val="1676840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commands</a:t>
            </a:r>
            <a:endParaRPr lang="en-UM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55A15-576E-2B93-79E6-C5EC2D662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398"/>
          <a:stretch/>
        </p:blipFill>
        <p:spPr>
          <a:xfrm>
            <a:off x="924231" y="1835457"/>
            <a:ext cx="5353519" cy="4657418"/>
          </a:xfrm>
        </p:spPr>
      </p:pic>
    </p:spTree>
    <p:extLst>
      <p:ext uri="{BB962C8B-B14F-4D97-AF65-F5344CB8AC3E}">
        <p14:creationId xmlns:p14="http://schemas.microsoft.com/office/powerpoint/2010/main" val="1211796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E5B5D-07E0-8E23-B1B6-55EC966B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dbutils.fs.help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dbutils.notebook.help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dbutils.widgets.help</a:t>
            </a:r>
            <a:r>
              <a:rPr lang="en-US" dirty="0"/>
              <a:t>() 	</a:t>
            </a:r>
          </a:p>
          <a:p>
            <a:endParaRPr lang="en-US" dirty="0"/>
          </a:p>
          <a:p>
            <a:r>
              <a:rPr lang="en-US" dirty="0" err="1"/>
              <a:t>dbutils.secretes.help</a:t>
            </a:r>
            <a:r>
              <a:rPr lang="en-US" dirty="0"/>
              <a:t>()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2939231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B0579-EA04-C990-6C22-7E32202C6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50000"/>
          </a:blip>
          <a:srcRect l="3049" t="12282" r="1294" b="3570"/>
          <a:stretch/>
        </p:blipFill>
        <p:spPr>
          <a:xfrm>
            <a:off x="678426" y="855407"/>
            <a:ext cx="9969910" cy="4403546"/>
          </a:xfrm>
        </p:spPr>
      </p:pic>
    </p:spTree>
    <p:extLst>
      <p:ext uri="{BB962C8B-B14F-4D97-AF65-F5344CB8AC3E}">
        <p14:creationId xmlns:p14="http://schemas.microsoft.com/office/powerpoint/2010/main" val="3416241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</a:t>
            </a:r>
            <a:endParaRPr lang="en-UM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AC8B3-E00A-4CDF-7CBC-4B5BAD006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382"/>
          <a:stretch/>
        </p:blipFill>
        <p:spPr>
          <a:xfrm>
            <a:off x="914398" y="1690688"/>
            <a:ext cx="4914013" cy="4351338"/>
          </a:xfrm>
        </p:spPr>
      </p:pic>
    </p:spTree>
    <p:extLst>
      <p:ext uri="{BB962C8B-B14F-4D97-AF65-F5344CB8AC3E}">
        <p14:creationId xmlns:p14="http://schemas.microsoft.com/office/powerpoint/2010/main" val="104260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2CCA9-4DE1-DC24-1D36-EA710E95D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13" y="471948"/>
            <a:ext cx="10968154" cy="5653548"/>
          </a:xfrm>
        </p:spPr>
      </p:pic>
    </p:spTree>
    <p:extLst>
      <p:ext uri="{BB962C8B-B14F-4D97-AF65-F5344CB8AC3E}">
        <p14:creationId xmlns:p14="http://schemas.microsoft.com/office/powerpoint/2010/main" val="699818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Expressions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E5B5D-07E0-8E23-B1B6-55EC966B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</a:t>
            </a:r>
          </a:p>
          <a:p>
            <a:endParaRPr lang="en-US" dirty="0"/>
          </a:p>
          <a:p>
            <a:r>
              <a:rPr lang="en-US" dirty="0"/>
              <a:t>Otherwise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306759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F3C7-43AF-DF35-C4F5-63473B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7713D-3AC8-248C-C587-87F8DBB65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Everywhere</a:t>
            </a:r>
          </a:p>
          <a:p>
            <a:endParaRPr lang="en-US" dirty="0"/>
          </a:p>
          <a:p>
            <a:r>
              <a:rPr lang="en-US" dirty="0"/>
              <a:t>Unified platform</a:t>
            </a:r>
          </a:p>
          <a:p>
            <a:endParaRPr lang="en-US" dirty="0"/>
          </a:p>
          <a:p>
            <a:r>
              <a:rPr lang="en-US" dirty="0"/>
              <a:t>In memory-cluster computing framework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1796354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22365C-D9E5-C85E-4A6A-5753C5C4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36" y="0"/>
            <a:ext cx="11124127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64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FA66F-58BF-0509-55A7-50E771A65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56" t="17061" r="9559"/>
          <a:stretch/>
        </p:blipFill>
        <p:spPr>
          <a:xfrm>
            <a:off x="609600" y="585019"/>
            <a:ext cx="10245213" cy="56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05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9A96-8777-6FD0-FABB-2E695617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/ Union All</a:t>
            </a:r>
            <a:endParaRPr lang="en-UM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0FA42-0CB0-4DB7-1C22-76DE33004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637"/>
          <a:stretch/>
        </p:blipFill>
        <p:spPr>
          <a:xfrm>
            <a:off x="838200" y="1690688"/>
            <a:ext cx="5138647" cy="4351338"/>
          </a:xfrm>
        </p:spPr>
      </p:pic>
    </p:spTree>
    <p:extLst>
      <p:ext uri="{BB962C8B-B14F-4D97-AF65-F5344CB8AC3E}">
        <p14:creationId xmlns:p14="http://schemas.microsoft.com/office/powerpoint/2010/main" val="159056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9A96-8777-6FD0-FABB-2E695617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Anomalies</a:t>
            </a:r>
            <a:endParaRPr lang="en-UM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03B8B7-6D9F-2EAE-C62D-0F0988E1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31" t="2558" r="5628" b="22423"/>
          <a:stretch/>
        </p:blipFill>
        <p:spPr>
          <a:xfrm>
            <a:off x="838200" y="1907458"/>
            <a:ext cx="5437239" cy="3264310"/>
          </a:xfrm>
        </p:spPr>
      </p:pic>
    </p:spTree>
    <p:extLst>
      <p:ext uri="{BB962C8B-B14F-4D97-AF65-F5344CB8AC3E}">
        <p14:creationId xmlns:p14="http://schemas.microsoft.com/office/powerpoint/2010/main" val="1907020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6A205-8118-3EA7-D989-D0F82BDE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2"/>
            <a:ext cx="12192000" cy="65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60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E6E92-6195-1B48-0FAF-5E5D8AA3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" y="303493"/>
            <a:ext cx="11847871" cy="6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6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B0BE85-ACFA-931F-0614-B742B0FD2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540"/>
            <a:ext cx="12192000" cy="6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05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D448-E7AD-73EC-74D0-9B03ACDC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vs persist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E5B5D-07E0-8E23-B1B6-55EC966BF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</a:t>
            </a:r>
            <a:r>
              <a:rPr lang="en-US" dirty="0">
                <a:sym typeface="Wingdings" panose="05000000000000000000" pitchFamily="2" charset="2"/>
              </a:rPr>
              <a:t> Programming mechanism to store the data in memory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Persist </a:t>
            </a:r>
            <a:r>
              <a:rPr lang="en-US" dirty="0">
                <a:sym typeface="Wingdings" panose="05000000000000000000" pitchFamily="2" charset="2"/>
              </a:rPr>
              <a:t> Store the data either in memory / disk or both across the worker nodes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1270285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82A79B-AD19-61FA-C165-970BB11A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" y="714065"/>
            <a:ext cx="11877368" cy="54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20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832DA-60CE-846C-DF93-CC0FA2A0E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8" b="4268"/>
          <a:stretch/>
        </p:blipFill>
        <p:spPr>
          <a:xfrm>
            <a:off x="157316" y="530942"/>
            <a:ext cx="11926529" cy="59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E68A-B6A1-CB6F-A032-3FDC2229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6629-5E6B-CA7E-A14C-466A826B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 Program</a:t>
            </a:r>
          </a:p>
          <a:p>
            <a:endParaRPr lang="en-US" dirty="0"/>
          </a:p>
          <a:p>
            <a:r>
              <a:rPr lang="en-US" dirty="0"/>
              <a:t>Spark Context</a:t>
            </a:r>
          </a:p>
          <a:p>
            <a:endParaRPr lang="en-US" dirty="0"/>
          </a:p>
          <a:p>
            <a:r>
              <a:rPr lang="en-US" dirty="0"/>
              <a:t>Cluster manager</a:t>
            </a:r>
          </a:p>
          <a:p>
            <a:endParaRPr lang="en-US" dirty="0"/>
          </a:p>
          <a:p>
            <a:r>
              <a:rPr lang="en-US" dirty="0"/>
              <a:t>Worker Nodes</a:t>
            </a:r>
          </a:p>
          <a:p>
            <a:pPr lvl="1"/>
            <a:r>
              <a:rPr lang="en-US" dirty="0"/>
              <a:t>Executors (JVM)</a:t>
            </a:r>
          </a:p>
          <a:p>
            <a:pPr lvl="1"/>
            <a:r>
              <a:rPr lang="en-US" dirty="0"/>
              <a:t>Task / Slots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2587462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CBA23-12DD-77DF-5E9A-8CCECB3A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" y="699714"/>
            <a:ext cx="11898197" cy="55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00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6AAB6-62D2-4DC7-19ED-96DFB934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29" y="2031020"/>
            <a:ext cx="8553450" cy="34956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33BAF4-3FC0-9E59-9757-C311EBB9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Catalyst Optimizer</a:t>
            </a:r>
            <a:endParaRPr lang="en-UM" b="1" dirty="0"/>
          </a:p>
        </p:txBody>
      </p:sp>
    </p:spTree>
    <p:extLst>
      <p:ext uri="{BB962C8B-B14F-4D97-AF65-F5344CB8AC3E}">
        <p14:creationId xmlns:p14="http://schemas.microsoft.com/office/powerpoint/2010/main" val="1014016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73845-A1C6-2AB3-91CD-47E60CD9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026"/>
            <a:ext cx="12192000" cy="517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0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A567-33B5-F369-5171-C1CCA648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for Optimization</a:t>
            </a:r>
            <a:endParaRPr lang="en-UM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C7556-A3A5-7DD7-233B-A399C79D1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745" y="1690688"/>
            <a:ext cx="9013890" cy="4351338"/>
          </a:xfrm>
        </p:spPr>
      </p:pic>
    </p:spTree>
    <p:extLst>
      <p:ext uri="{BB962C8B-B14F-4D97-AF65-F5344CB8AC3E}">
        <p14:creationId xmlns:p14="http://schemas.microsoft.com/office/powerpoint/2010/main" val="420556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A567-33B5-F369-5171-C1CCA648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or RBO</a:t>
            </a:r>
            <a:endParaRPr lang="en-UM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4659AD-949D-4800-F446-69A9CE78B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465"/>
          <a:stretch/>
        </p:blipFill>
        <p:spPr>
          <a:xfrm>
            <a:off x="719847" y="1874263"/>
            <a:ext cx="6053917" cy="4351338"/>
          </a:xfrm>
        </p:spPr>
      </p:pic>
    </p:spTree>
    <p:extLst>
      <p:ext uri="{BB962C8B-B14F-4D97-AF65-F5344CB8AC3E}">
        <p14:creationId xmlns:p14="http://schemas.microsoft.com/office/powerpoint/2010/main" val="1171901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C5B7E2-2235-D5E8-B26E-F4FB2A0FC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305" y="797668"/>
            <a:ext cx="10169791" cy="5379295"/>
          </a:xfrm>
        </p:spPr>
      </p:pic>
    </p:spTree>
    <p:extLst>
      <p:ext uri="{BB962C8B-B14F-4D97-AF65-F5344CB8AC3E}">
        <p14:creationId xmlns:p14="http://schemas.microsoft.com/office/powerpoint/2010/main" val="4033754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4B5B6A-57D2-94F8-6606-5F7C0654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733425"/>
            <a:ext cx="100298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25D19-FC6C-3F7E-103C-4764C02D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181100"/>
            <a:ext cx="106965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24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7B8DD-370B-C79B-E65F-BB5ACD73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28"/>
            <a:ext cx="12192000" cy="6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65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55665-C316-80B4-DDC2-BCD3DD134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232"/>
            <a:ext cx="9408367" cy="63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10C5-2815-92CB-24AE-C3D70F1F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4ACC9-9A8E-16F4-FE71-7618FB26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User Session</a:t>
            </a:r>
          </a:p>
          <a:p>
            <a:endParaRPr lang="en-US" dirty="0"/>
          </a:p>
          <a:p>
            <a:r>
              <a:rPr lang="en-US" dirty="0"/>
              <a:t>Spark Context </a:t>
            </a:r>
            <a:r>
              <a:rPr lang="en-US" dirty="0">
                <a:sym typeface="Wingdings" panose="05000000000000000000" pitchFamily="2" charset="2"/>
              </a:rPr>
              <a:t> RDD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Spark Session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------------------</a:t>
            </a:r>
          </a:p>
          <a:p>
            <a:pPr marL="0" indent="0">
              <a:buNone/>
            </a:pPr>
            <a:r>
              <a:rPr lang="en-US" dirty="0"/>
              <a:t>Spark Context</a:t>
            </a:r>
          </a:p>
          <a:p>
            <a:r>
              <a:rPr lang="en-US" dirty="0"/>
              <a:t>SQL context</a:t>
            </a:r>
          </a:p>
          <a:p>
            <a:r>
              <a:rPr lang="en-US" dirty="0"/>
              <a:t>Hive Context</a:t>
            </a:r>
          </a:p>
          <a:p>
            <a:r>
              <a:rPr lang="en-US" dirty="0"/>
              <a:t>Streaming Context</a:t>
            </a:r>
          </a:p>
          <a:p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971114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85D03-9346-0C1B-E5C8-8816DF86B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6" y="544749"/>
            <a:ext cx="11609867" cy="56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52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F550B-E618-E812-788C-B02B2A12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" y="154258"/>
            <a:ext cx="11303540" cy="65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25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64FC32-A909-42AE-08E1-9320BB77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4" y="136488"/>
            <a:ext cx="11770468" cy="658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73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A85778-EC69-DCF6-4D41-7512D6B2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310369"/>
            <a:ext cx="11673192" cy="62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02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2EDAA1-C86F-7C4E-EA03-496D4587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2" y="671209"/>
            <a:ext cx="11795232" cy="57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6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EF5297-B2C6-627F-D8DB-F212ED4C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036"/>
            <a:ext cx="12192000" cy="61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44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7D234-42EA-8627-8B35-50E3D48C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" y="457704"/>
            <a:ext cx="12030323" cy="60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4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0CDD8B-B44E-10F0-2811-6DED2D1A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5" y="729127"/>
            <a:ext cx="10002741" cy="37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97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023CC-E325-253A-8D9D-44355B82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9" y="723568"/>
            <a:ext cx="11767102" cy="52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06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EE29-395C-20EC-F0F2-F30794FE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5750-F975-0950-3A46-1B080BB3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10877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5D32-1856-1156-F5D9-4AE60C38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evaluation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DA2DC-229B-33F8-5C02-03FF47512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  <a:p>
            <a:endParaRPr lang="en-US" dirty="0"/>
          </a:p>
          <a:p>
            <a:pPr lvl="1"/>
            <a:r>
              <a:rPr lang="en-US" dirty="0"/>
              <a:t>Narrow Transformation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Wide Transformation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325143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075A-804D-820B-4D98-56F2E818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Shuffles	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8F054-3CED-9CE3-6487-BDC4B378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  <a:p>
            <a:r>
              <a:rPr lang="en-US" dirty="0"/>
              <a:t>Group By key</a:t>
            </a:r>
          </a:p>
          <a:p>
            <a:r>
              <a:rPr lang="en-US" dirty="0"/>
              <a:t>Reduce by key</a:t>
            </a:r>
          </a:p>
          <a:p>
            <a:r>
              <a:rPr lang="en-US" dirty="0"/>
              <a:t>Coalesce</a:t>
            </a:r>
          </a:p>
          <a:p>
            <a:r>
              <a:rPr lang="en-US" dirty="0"/>
              <a:t>Re-partition</a:t>
            </a:r>
          </a:p>
          <a:p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107436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3394-348C-F5CD-DA11-F0F44D55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	</a:t>
            </a: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E817-618F-58C8-31DE-E636B35DF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</a:t>
            </a:r>
          </a:p>
          <a:p>
            <a:r>
              <a:rPr lang="en-US" dirty="0"/>
              <a:t>Top</a:t>
            </a:r>
          </a:p>
          <a:p>
            <a:r>
              <a:rPr lang="en-US" dirty="0"/>
              <a:t>Collect</a:t>
            </a:r>
          </a:p>
          <a:p>
            <a:r>
              <a:rPr lang="en-US" dirty="0"/>
              <a:t>Max</a:t>
            </a:r>
          </a:p>
          <a:p>
            <a:r>
              <a:rPr lang="en-US" dirty="0"/>
              <a:t>Min</a:t>
            </a:r>
          </a:p>
          <a:p>
            <a:r>
              <a:rPr lang="en-US" dirty="0"/>
              <a:t>Stats</a:t>
            </a:r>
          </a:p>
          <a:p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379472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1374</TotalTime>
  <Words>288</Words>
  <Application>Microsoft Office PowerPoint</Application>
  <PresentationFormat>Widescreen</PresentationFormat>
  <Paragraphs>127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SPARK</vt:lpstr>
      <vt:lpstr>PowerPoint Presentation</vt:lpstr>
      <vt:lpstr>PowerPoint Presentation</vt:lpstr>
      <vt:lpstr>Spark</vt:lpstr>
      <vt:lpstr>PowerPoint Presentation</vt:lpstr>
      <vt:lpstr>PowerPoint Presentation</vt:lpstr>
      <vt:lpstr>Lazy evaluation</vt:lpstr>
      <vt:lpstr>Shuffles </vt:lpstr>
      <vt:lpstr>Actions </vt:lpstr>
      <vt:lpstr>Persisting / Caching</vt:lpstr>
      <vt:lpstr>Joins </vt:lpstr>
      <vt:lpstr>Shared Variables</vt:lpstr>
      <vt:lpstr>RDD vs DF VS Dataset(only for Scala &amp; Java)</vt:lpstr>
      <vt:lpstr>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 conditions</vt:lpstr>
      <vt:lpstr>PowerPoint Presentation</vt:lpstr>
      <vt:lpstr>DB utility commands</vt:lpstr>
      <vt:lpstr>HELP commands</vt:lpstr>
      <vt:lpstr>PowerPoint Presentation</vt:lpstr>
      <vt:lpstr>PowerPoint Presentation</vt:lpstr>
      <vt:lpstr>Explode</vt:lpstr>
      <vt:lpstr>PowerPoint Presentation</vt:lpstr>
      <vt:lpstr>Case Expressions</vt:lpstr>
      <vt:lpstr>PowerPoint Presentation</vt:lpstr>
      <vt:lpstr>PowerPoint Presentation</vt:lpstr>
      <vt:lpstr>Union / Union All</vt:lpstr>
      <vt:lpstr>Handling Anomalies</vt:lpstr>
      <vt:lpstr>PowerPoint Presentation</vt:lpstr>
      <vt:lpstr>PowerPoint Presentation</vt:lpstr>
      <vt:lpstr>PowerPoint Presentation</vt:lpstr>
      <vt:lpstr>Cache vs persist</vt:lpstr>
      <vt:lpstr>PowerPoint Presentation</vt:lpstr>
      <vt:lpstr>PowerPoint Presentation</vt:lpstr>
      <vt:lpstr>PowerPoint Presentation</vt:lpstr>
      <vt:lpstr>Catalyst Optimizer</vt:lpstr>
      <vt:lpstr>PowerPoint Presentation</vt:lpstr>
      <vt:lpstr>Scope for Optimization</vt:lpstr>
      <vt:lpstr>CBO or RBO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creator>Pavan GS</dc:creator>
  <cp:lastModifiedBy>Pavan GS</cp:lastModifiedBy>
  <cp:revision>7</cp:revision>
  <dcterms:created xsi:type="dcterms:W3CDTF">2023-09-28T12:28:20Z</dcterms:created>
  <dcterms:modified xsi:type="dcterms:W3CDTF">2023-10-04T05:56:33Z</dcterms:modified>
</cp:coreProperties>
</file>